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077450" cy="5668963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7"/>
    <p:restoredTop sz="94683"/>
  </p:normalViewPr>
  <p:slideViewPr>
    <p:cSldViewPr snapToGrid="0" snapToObjects="1">
      <p:cViewPr varScale="1">
        <p:scale>
          <a:sx n="204" d="100"/>
          <a:sy n="204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4956EC-DDED-1643-9F6C-B3A0322F086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856FE-9161-CD49-B5A6-A194DE70957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004EF-DC52-2644-B473-0B71F2A3983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FF159-8884-B74E-8E19-600E43728F2F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D937D0D-73B8-FE4F-8536-A73420E0BFB9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94533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39B4B-C993-D44B-AA94-99544348BA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FEA5D-FA26-C249-9535-6CBA1AAE46D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B9D2785-157D-474E-B6DE-065122F62BB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FA260-D34E-6F43-8E65-80421332A47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38C2F-89CA-8243-8F1F-216B5ECF3B2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A931E-852D-DB48-AB43-4B48AD98CBE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04E29FD-E596-5A45-A301-010F7E71B2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3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603D4-0A38-344C-9DB5-A1D5F3ECAA1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F1F9BA6-287F-594C-8415-1B72C98DEED2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D0D1B1-B4C3-7843-9F0E-09457B5CEF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F4E09-B3C5-A349-A574-71A2060EED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3C576-0961-804E-9FE8-9DCBBC7D782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929CC65D-3FE1-4247-8720-25F2301E25BC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4AC911-BAF7-044D-B70E-115EC286DF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90C1D4-70D4-E048-AA49-C6CC3D6D39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We thought: It doesn’t have to be that way!</a:t>
            </a:r>
          </a:p>
          <a:p>
            <a:pPr lvl="0"/>
            <a:endParaRPr lang="en-US"/>
          </a:p>
          <a:p>
            <a:pPr lvl="0"/>
            <a:r>
              <a:rPr lang="en-US"/>
              <a:t>We combined the latest technology to solve this problem of our society</a:t>
            </a:r>
          </a:p>
          <a:p>
            <a:pPr lvl="0"/>
            <a:endParaRPr lang="en-US"/>
          </a:p>
          <a:p>
            <a:pPr lvl="0"/>
            <a:r>
              <a:rPr lang="en-US"/>
              <a:t>We use Amazon Alexa as a natural speech interface</a:t>
            </a:r>
          </a:p>
          <a:p>
            <a:pPr lvl="0"/>
            <a:endParaRPr lang="en-US"/>
          </a:p>
          <a:p>
            <a:pPr lvl="0"/>
            <a:r>
              <a:rPr lang="en-US"/>
              <a:t>Philips Hue as a visual interface</a:t>
            </a:r>
          </a:p>
          <a:p>
            <a:pPr lvl="0"/>
            <a:endParaRPr lang="en-US"/>
          </a:p>
          <a:p>
            <a:pPr lvl="0"/>
            <a:r>
              <a:rPr lang="en-US"/>
              <a:t>RPLIDAR for additional motion tracking</a:t>
            </a:r>
          </a:p>
          <a:p>
            <a:pPr lvl="0"/>
            <a:endParaRPr lang="en-US"/>
          </a:p>
          <a:p>
            <a:pPr lvl="0"/>
            <a:r>
              <a:rPr lang="en-US"/>
              <a:t>And the Festo BionicCobot for physical interaction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16353-2284-8E42-83A2-5752154B669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6D01579B-D774-5440-BDF0-6538963F85E2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5CBE5-CD81-7F42-8B71-1F3562D4CB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1BEDB-F9CA-9343-A154-2B0A92C65A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And created the Robot Interactive Companion</a:t>
            </a:r>
          </a:p>
          <a:p>
            <a:pPr lvl="0"/>
            <a:endParaRPr lang="en-US"/>
          </a:p>
          <a:p>
            <a:pPr lvl="0"/>
            <a:r>
              <a:rPr lang="en-US"/>
              <a:t>It’s first use case is the </a:t>
            </a:r>
            <a:r>
              <a:rPr lang="en-US" b="1"/>
              <a:t>Sparring Activity</a:t>
            </a:r>
            <a:r>
              <a:rPr lang="en-US"/>
              <a:t> in which he steps in as a personal trainer for boxing exercise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C7350-62FE-4943-843B-370812F60B2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35568A5-4D09-4841-B998-4BE731922DED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6685A-312E-0C40-B1AE-E974185F83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BE461-B3D5-E24D-AA62-DBCB4B2FE8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2A16F-8609-EE46-8950-BBB6FF667CC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9E20DEC-F77D-FB4C-9B8A-267F0EB72C8E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CDC7B0-2EB4-4341-A39F-4237C9167E3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AD8F1-0972-1341-B473-4794CADC907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/>
              <a:t>So this is the architectural details of this solution</a:t>
            </a:r>
          </a:p>
          <a:p>
            <a:pPr lvl="0"/>
            <a:endParaRPr lang="en-US"/>
          </a:p>
          <a:p>
            <a:pPr lvl="0"/>
            <a:r>
              <a:rPr lang="en-US"/>
              <a:t>Control Server gets triggered by Amazon Alexa</a:t>
            </a:r>
          </a:p>
          <a:p>
            <a:pPr lvl="0"/>
            <a:endParaRPr lang="en-US"/>
          </a:p>
          <a:p>
            <a:pPr lvl="0"/>
            <a:r>
              <a:rPr lang="en-US"/>
              <a:t>Robot server controls Festo BionicCobot</a:t>
            </a:r>
          </a:p>
          <a:p>
            <a:pPr lvl="0"/>
            <a:endParaRPr lang="en-US"/>
          </a:p>
          <a:p>
            <a:pPr lvl="0"/>
            <a:r>
              <a:rPr lang="en-US"/>
              <a:t>Referee Server takes care that the rules of the game are obeyed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805B7-1A98-0549-A7F7-C07D820A21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896283B6-0F02-8F4A-94D6-98D77E37CBB1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C9A283-FE06-1C49-AC08-F27386515C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265F1-76E3-BD47-8BF2-5EEB506FF2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And this is the most impressive component of R.I.C</a:t>
            </a:r>
          </a:p>
          <a:p>
            <a:pPr lvl="0"/>
            <a:endParaRPr lang="en-US"/>
          </a:p>
          <a:p>
            <a:pPr lvl="0"/>
            <a:r>
              <a:rPr lang="en-US"/>
              <a:t>The Festo BionicCobot features flexible air pressure operated joints for safe interaction</a:t>
            </a:r>
          </a:p>
          <a:p>
            <a:pPr lvl="0"/>
            <a:endParaRPr lang="en-US"/>
          </a:p>
          <a:p>
            <a:pPr lvl="0"/>
            <a:r>
              <a:rPr lang="en-US"/>
              <a:t>it is intuitively operated</a:t>
            </a:r>
          </a:p>
          <a:p>
            <a:pPr lvl="0"/>
            <a:endParaRPr lang="en-US"/>
          </a:p>
          <a:p>
            <a:pPr lvl="0"/>
            <a:r>
              <a:rPr lang="en-US"/>
              <a:t>low-priced</a:t>
            </a:r>
          </a:p>
          <a:p>
            <a:pPr lvl="0"/>
            <a:endParaRPr lang="en-US"/>
          </a:p>
          <a:p>
            <a:pPr lvl="0"/>
            <a:r>
              <a:rPr lang="en-US"/>
              <a:t>And incredibly lovely!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This allows for a whole universe of human-machine interactions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357E6-EECA-AE4B-AAAF-669290AFF8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CCC2D3B-0E6D-464E-B662-F89A5E293EA0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A5E4F-9392-0C4C-8C7A-65CD24F968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11E2F7-2D52-A846-9DB8-3F0E0D5144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And makes grandma happy :-)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13255-920E-6448-9735-EC3B2231C9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20B5C22E-5F53-B74C-A527-C826140CA059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DB440F-F6E5-804B-BAD8-14AFCFC5D08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ED8F0D-1ED9-FA40-9643-4A848ED9FB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5A650-77F3-8A4D-9104-5B504D5BB4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3B80D8AC-6A6A-B34C-A53A-4410348CBED4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41633-3738-5A4B-8E97-F1E18F7E7B2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9C2A-CDF9-0245-89FB-A8053CAAF0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This is Luisa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035E2-05D9-4948-886D-8A2B5564C9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D0EF9591-6316-D641-8220-3FC67CA00E8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77DF11-19ED-B24A-999A-052517B1414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18510-6DDF-2A4F-B97A-79436E9764E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Luisa loves her grandma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C0208-715E-1647-A85F-FF1D0363D82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F35610C0-2883-C847-B75B-19CADCD526C5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2A367D-31CA-D24F-8387-B44EDF25679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67D2AC-2A4E-504D-A2B5-3E8B1CE4538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But grandma lives far away in a home for</a:t>
            </a:r>
          </a:p>
          <a:p>
            <a:pPr lvl="0"/>
            <a:endParaRPr lang="en-US"/>
          </a:p>
          <a:p>
            <a:pPr lvl="0"/>
            <a:r>
              <a:rPr lang="en-US"/>
              <a:t>elderly people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C04D7-B873-FB4B-8E26-FB5C46BAFAE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08D02FC-943C-374A-999C-DA2590D7E6C0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90CFE-3BBE-FC42-866A-E1BEB709D72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ECB09-0FA2-A040-8D8C-B83EC506BC6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And Luisa has not much time to visit her because</a:t>
            </a:r>
          </a:p>
          <a:p>
            <a:pPr lvl="0"/>
            <a:endParaRPr lang="en-US"/>
          </a:p>
          <a:p>
            <a:pPr lvl="0"/>
            <a:r>
              <a:rPr lang="en-US"/>
              <a:t>she is at hackathons every weekend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F53D-3986-6643-B511-CA0D70FDE81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7FA3227-EF69-DA4E-856F-97C23B8817F4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5FDA0-0DC2-214A-A5D3-0249E46E15F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05AE3-ADAB-BC43-AD7E-67B8A6AF99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 grandma is bored.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She wants to have fun,</a:t>
            </a:r>
          </a:p>
          <a:p>
            <a:pPr lvl="0"/>
            <a:endParaRPr lang="en-US"/>
          </a:p>
          <a:p>
            <a:pPr lvl="0"/>
            <a:r>
              <a:rPr lang="en-US"/>
              <a:t>she wants to be loved</a:t>
            </a:r>
          </a:p>
          <a:p>
            <a:pPr lvl="0"/>
            <a:endParaRPr lang="en-US"/>
          </a:p>
          <a:p>
            <a:pPr lvl="0"/>
            <a:r>
              <a:rPr lang="en-US"/>
              <a:t>and she needs exercise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4ADA-041E-234F-8339-638B4706B8A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5A0600D7-3862-6D4D-8444-02C090A587A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CB9B1-1B51-C84A-B072-294321BE14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74C1B-C485-7146-AB4C-C37F57EB17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But:</a:t>
            </a:r>
          </a:p>
          <a:p>
            <a:pPr lvl="0"/>
            <a:endParaRPr lang="en-US"/>
          </a:p>
          <a:p>
            <a:pPr lvl="0"/>
            <a:r>
              <a:rPr lang="en-US"/>
              <a:t>The nurses can not entertain her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912B-FA21-CA4A-B266-E10A9AFBD1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C86FDFFF-05AE-2E44-88D5-AC55C53FFA48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B9C2-48BB-5249-B8F2-90DE2329C19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291A7-D024-8A40-A3D0-3E70C2477E6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They don’t have time</a:t>
            </a:r>
          </a:p>
          <a:p>
            <a:pPr lvl="0"/>
            <a:endParaRPr lang="en-US"/>
          </a:p>
          <a:p>
            <a:pPr lvl="0"/>
            <a:r>
              <a:rPr lang="en-US"/>
              <a:t>They don’t have money</a:t>
            </a:r>
          </a:p>
          <a:p>
            <a:pPr lvl="0"/>
            <a:endParaRPr lang="en-US"/>
          </a:p>
          <a:p>
            <a:pPr lvl="0"/>
            <a:r>
              <a:rPr lang="en-US"/>
              <a:t>And there are not enough people to do all the work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8848A-32C7-0E46-BC0A-83F03060414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/>
        <p:txBody>
          <a:bodyPr lIns="0" tIns="0" rIns="0" bIns="0" anchor="b" anchorCtr="0">
            <a:noAutofit/>
          </a:bodyPr>
          <a:lstStyle/>
          <a:p>
            <a:pPr lvl="0"/>
            <a:fld id="{1DDFEF05-4F1A-5843-A99A-1087EC196BCC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B040BF-6284-F840-8D7A-33B4690B85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6896A-673A-D544-8A36-939B07E92DC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/>
              <a:t>So grandma is very sad and alone everyday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01DB-E1BF-8340-8072-4BFE4318F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15A0B-EF23-684B-8BEE-479949ED8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286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6FE6-32AB-CA45-8214-4138AB75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51315-A495-654A-B693-88D30DDF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32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50B9B7-68EE-7F49-A930-D34B388CD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BA8B2-F0C9-C04D-A22A-F8332B532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59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78D5-B585-0442-98AE-35E091AF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4640C-5882-3943-A423-B3238D22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23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9A64-FD8D-C84B-BAA6-55EA6258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A3611-0EBA-7542-A091-9B9523B3C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256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DF45-23BE-5E4E-9AFA-09F74CA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14BB-1CDE-E543-882A-3BBFB0043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2E919-731C-9E4F-9003-89E8A4467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60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58A9-BBF5-7745-86D5-5C0CB642D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99D43-9E9B-8A4F-8F1E-97AC2A866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EDC60-1644-A549-B879-715BA74C9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9557-BBA3-A345-8205-EC5BD6FC91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7F328-59ED-9144-A816-D53ED5FD6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55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6AFBF-DD71-F341-8B84-942A0245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1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4277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2BD6-3AE0-3C46-A22B-23695315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C243-D1F7-F044-A7AE-A4979A136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CDAF4-9FDF-1341-8FC9-4C66EF4A5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28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EC87-7826-2442-99AC-76D41515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C6F176-0D64-6B43-AFB5-93A68FA993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02A8A-3FA2-F847-B0C9-88CDF591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701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1B3B5B-A469-6F48-A017-95C094B0C0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E16DD-4DA0-864B-B18D-C1E836CED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buNone/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buNone/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lkPGenAMyrg?feature=oembed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599D51-0F4A-4646-90A5-4FC671C91C8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03640" y="1323000"/>
            <a:ext cx="9068760" cy="3287879"/>
          </a:xfrm>
        </p:spPr>
        <p:txBody>
          <a:bodyPr anchor="ctr"/>
          <a:lstStyle/>
          <a:p>
            <a:pPr lvl="0" algn="ctr"/>
            <a:r>
              <a:rPr lang="en-US" sz="16850"/>
              <a:t>R</a:t>
            </a:r>
            <a:r>
              <a:rPr lang="en-US" sz="16850" b="1"/>
              <a:t>.I.</a:t>
            </a:r>
            <a:r>
              <a:rPr lang="en-US" sz="16850"/>
              <a:t>C</a:t>
            </a:r>
          </a:p>
          <a:p>
            <a:pPr lvl="0" algn="ctr"/>
            <a:r>
              <a:rPr lang="en-US" sz="2200" b="1"/>
              <a:t>The Robotic Interactive Companion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EB24C4F-EB83-D046-B463-4DCC95D4A6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46828"/>
          <a:stretch>
            <a:fillRect/>
          </a:stretch>
        </p:blipFill>
        <p:spPr>
          <a:xfrm>
            <a:off x="4114800" y="-444599"/>
            <a:ext cx="3423600" cy="373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00042C61-A385-0E44-9708-4300B173C2E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31159" y="-5040"/>
            <a:ext cx="1822319" cy="1822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B6CB47-3E62-C14A-BD93-E61866DC8EF1}"/>
              </a:ext>
            </a:extLst>
          </p:cNvPr>
          <p:cNvSpPr txBox="1"/>
          <p:nvPr/>
        </p:nvSpPr>
        <p:spPr>
          <a:xfrm>
            <a:off x="549000" y="1517039"/>
            <a:ext cx="3200760" cy="102599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Amazon Alexa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natural speech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730D1-F686-CE4B-A72C-421A233539D3}"/>
              </a:ext>
            </a:extLst>
          </p:cNvPr>
          <p:cNvSpPr txBox="1"/>
          <p:nvPr/>
        </p:nvSpPr>
        <p:spPr>
          <a:xfrm>
            <a:off x="7680960" y="986400"/>
            <a:ext cx="2559600" cy="742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Philips Hue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visual interface</a:t>
            </a:r>
          </a:p>
        </p:txBody>
      </p:sp>
      <p:pic>
        <p:nvPicPr>
          <p:cNvPr id="6" name="">
            <a:extLst>
              <a:ext uri="{FF2B5EF4-FFF2-40B4-BE49-F238E27FC236}">
                <a16:creationId xmlns:a16="http://schemas.microsoft.com/office/drawing/2014/main" id="{F8EF2B68-D59F-3946-B033-4C477D1F6EB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90440" y="2989800"/>
            <a:ext cx="2927879" cy="267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EEEFAE-842D-0F45-A8C0-AF65648864A7}"/>
              </a:ext>
            </a:extLst>
          </p:cNvPr>
          <p:cNvSpPr txBox="1"/>
          <p:nvPr/>
        </p:nvSpPr>
        <p:spPr>
          <a:xfrm>
            <a:off x="3200400" y="4023360"/>
            <a:ext cx="2834640" cy="9439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Festo BionicCobot</a:t>
            </a: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physical interaction</a:t>
            </a:r>
          </a:p>
        </p:txBody>
      </p:sp>
      <p:pic>
        <p:nvPicPr>
          <p:cNvPr id="8" name="">
            <a:extLst>
              <a:ext uri="{FF2B5EF4-FFF2-40B4-BE49-F238E27FC236}">
                <a16:creationId xmlns:a16="http://schemas.microsoft.com/office/drawing/2014/main" id="{B4D8C876-4A3C-8F44-9558-D81F3B7ACD0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49000" y="2549160"/>
            <a:ext cx="210312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E64948-619A-7343-9F58-587DCBE19092}"/>
              </a:ext>
            </a:extLst>
          </p:cNvPr>
          <p:cNvSpPr txBox="1"/>
          <p:nvPr/>
        </p:nvSpPr>
        <p:spPr>
          <a:xfrm>
            <a:off x="549000" y="4652280"/>
            <a:ext cx="2559600" cy="742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RPLIDAR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motion tracking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99A7-5ADA-1142-BA4D-B7FDAC332C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ABAA914E-C586-3F43-854D-59DAF7DF053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78920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DDF10-B90F-9A4C-8AA5-FADDD6F0B298}"/>
              </a:ext>
            </a:extLst>
          </p:cNvPr>
          <p:cNvSpPr txBox="1"/>
          <p:nvPr/>
        </p:nvSpPr>
        <p:spPr>
          <a:xfrm>
            <a:off x="11160" y="5760720"/>
            <a:ext cx="9132840" cy="60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3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https://www.istockphoto.com/ch/foto/young-woman-boxing-training-with-sparring-partner-gm619543854-108075803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B1BE7B25-51A1-B949-A2EB-A38F9B88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rot="902400">
            <a:off x="5855108" y="225943"/>
            <a:ext cx="3207600" cy="30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FCB379CC-07AF-8F4B-9EFA-4BD1ECDCE61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955200">
            <a:off x="675501" y="731350"/>
            <a:ext cx="2616480" cy="265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ackathon Stuttgart 2018 - Robotic Interactive Companion">
            <a:hlinkClick r:id="" action="ppaction://media"/>
            <a:extLst>
              <a:ext uri="{FF2B5EF4-FFF2-40B4-BE49-F238E27FC236}">
                <a16:creationId xmlns:a16="http://schemas.microsoft.com/office/drawing/2014/main" id="{E10A6619-3307-314C-8ECA-663D1E130F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0611" y="253667"/>
            <a:ext cx="9176228" cy="5161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EA822F00-5637-2246-A0B9-737FE8CE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6320" y="626400"/>
            <a:ext cx="6680520" cy="390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94BB84DE-A41E-6244-AEB5-E23732B8092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824240" y="1494360"/>
            <a:ext cx="1594080" cy="97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>
            <a:extLst>
              <a:ext uri="{FF2B5EF4-FFF2-40B4-BE49-F238E27FC236}">
                <a16:creationId xmlns:a16="http://schemas.microsoft.com/office/drawing/2014/main" id="{12A5E1AB-6A66-9746-AA1C-81E5C94A62F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74480" y="601200"/>
            <a:ext cx="1727280" cy="49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11ECB032-69EA-7843-886C-498C99713C5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680960" y="2930399"/>
            <a:ext cx="1950120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56A92A5E-F8E7-0044-8B35-D009988737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303520" y="3926160"/>
            <a:ext cx="1920239" cy="28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">
            <a:extLst>
              <a:ext uri="{FF2B5EF4-FFF2-40B4-BE49-F238E27FC236}">
                <a16:creationId xmlns:a16="http://schemas.microsoft.com/office/drawing/2014/main" id="{403FE141-FDB5-FA4A-B90D-246544CE4E9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916399" y="4081679"/>
            <a:ext cx="1429919" cy="85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">
            <a:extLst>
              <a:ext uri="{FF2B5EF4-FFF2-40B4-BE49-F238E27FC236}">
                <a16:creationId xmlns:a16="http://schemas.microsoft.com/office/drawing/2014/main" id="{FD6E2518-DB0D-AB43-BBA0-D1EEA859204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5339520" y="4680720"/>
            <a:ext cx="1975680" cy="370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1FB2D88-CEA3-1B4F-9B98-EDE112B37C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93160" y="2320560"/>
            <a:ext cx="3659760" cy="33490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0D2E0C-EA04-484B-AD21-55859B071F14}"/>
              </a:ext>
            </a:extLst>
          </p:cNvPr>
          <p:cNvSpPr txBox="1"/>
          <p:nvPr/>
        </p:nvSpPr>
        <p:spPr>
          <a:xfrm>
            <a:off x="640080" y="651960"/>
            <a:ext cx="5212080" cy="43776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1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Festo BionicCobot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safe interaction due to flexible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air pressure operated joints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Intuitive interface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low-cost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6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incredibly lovely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A6D395D2-7EA2-1B4A-8CF7-FA4C0D3FEA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5600" y="-18288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1CB1B63-CD3C-E443-A3D5-A741B846A67B}"/>
              </a:ext>
            </a:extLst>
          </p:cNvPr>
          <p:cNvSpPr/>
          <p:nvPr/>
        </p:nvSpPr>
        <p:spPr>
          <a:xfrm>
            <a:off x="274320" y="36576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BCA32C-01A1-FE46-B56A-19EA8B502D34}"/>
              </a:ext>
            </a:extLst>
          </p:cNvPr>
          <p:cNvGrpSpPr/>
          <p:nvPr/>
        </p:nvGrpSpPr>
        <p:grpSpPr>
          <a:xfrm>
            <a:off x="6836015" y="1371599"/>
            <a:ext cx="2737464" cy="4114800"/>
            <a:chOff x="6836015" y="1371599"/>
            <a:chExt cx="2737464" cy="4114800"/>
          </a:xfrm>
        </p:grpSpPr>
        <p:pic>
          <p:nvPicPr>
            <p:cNvPr id="5" name="">
              <a:extLst>
                <a:ext uri="{FF2B5EF4-FFF2-40B4-BE49-F238E27FC236}">
                  <a16:creationId xmlns:a16="http://schemas.microsoft.com/office/drawing/2014/main" id="{163DF2CB-5EEB-EB40-A0D6-48384D9E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 l="43958" t="29029" r="64294"/>
            <a:stretch>
              <a:fillRect/>
            </a:stretch>
          </p:blipFill>
          <p:spPr>
            <a:xfrm>
              <a:off x="7680960" y="1371599"/>
              <a:ext cx="1892519" cy="41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">
              <a:extLst>
                <a:ext uri="{FF2B5EF4-FFF2-40B4-BE49-F238E27FC236}">
                  <a16:creationId xmlns:a16="http://schemas.microsoft.com/office/drawing/2014/main" id="{51B22BA2-F74B-A743-84F7-89B0755B0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/>
            <a:stretch>
              <a:fillRect/>
            </a:stretch>
          </p:blipFill>
          <p:spPr>
            <a:xfrm rot="550800" flipH="1">
              <a:off x="6836015" y="1764178"/>
              <a:ext cx="1280159" cy="15267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">
            <a:extLst>
              <a:ext uri="{FF2B5EF4-FFF2-40B4-BE49-F238E27FC236}">
                <a16:creationId xmlns:a16="http://schemas.microsoft.com/office/drawing/2014/main" id="{8DC7AE20-A32B-9C49-B1F4-617656EBEF2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56640" y="878400"/>
            <a:ext cx="1855439" cy="170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D46405E-20BA-CD49-BD49-64B6B067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27040" y="0"/>
            <a:ext cx="7222680" cy="4815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4ACCF-9737-AB47-A690-42FB0B313292}"/>
              </a:ext>
            </a:extLst>
          </p:cNvPr>
          <p:cNvSpPr txBox="1"/>
          <p:nvPr/>
        </p:nvSpPr>
        <p:spPr>
          <a:xfrm>
            <a:off x="2842920" y="4885200"/>
            <a:ext cx="4390560" cy="12243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rPr>
              <a:t>github.com/anoff/ric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446F8B45-7CD2-FC49-BCC7-8D51A06196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2CBD7477-595F-B543-A390-3338A76C3E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1992650-66D7-EB45-943B-EFBAD56C1471}"/>
              </a:ext>
            </a:extLst>
          </p:cNvPr>
          <p:cNvSpPr/>
          <p:nvPr/>
        </p:nvSpPr>
        <p:spPr>
          <a:xfrm>
            <a:off x="1737359" y="64008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8E5FF20-147B-FC4F-8027-0DC4CFEA535F}"/>
              </a:ext>
            </a:extLst>
          </p:cNvPr>
          <p:cNvSpPr/>
          <p:nvPr/>
        </p:nvSpPr>
        <p:spPr>
          <a:xfrm>
            <a:off x="7132320" y="4754879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6933A11F-284C-BD4B-A960-BF8AFB53F17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9EB0DE6-62B2-5342-BBEB-74B1E2876349}"/>
              </a:ext>
            </a:extLst>
          </p:cNvPr>
          <p:cNvSpPr/>
          <p:nvPr/>
        </p:nvSpPr>
        <p:spPr>
          <a:xfrm>
            <a:off x="1371599" y="27432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88504C8-C406-D04E-9F36-8CAC17E96C48}"/>
              </a:ext>
            </a:extLst>
          </p:cNvPr>
          <p:cNvSpPr/>
          <p:nvPr/>
        </p:nvSpPr>
        <p:spPr>
          <a:xfrm>
            <a:off x="7223760" y="502920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35ACAFD3-2E4A-1241-A653-82722D7AB3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2160" y="274320"/>
            <a:ext cx="7061760" cy="5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618F1DB-66C4-F542-B626-0418E81194FD}"/>
              </a:ext>
            </a:extLst>
          </p:cNvPr>
          <p:cNvSpPr/>
          <p:nvPr/>
        </p:nvSpPr>
        <p:spPr>
          <a:xfrm>
            <a:off x="1463039" y="64008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5707E0D-473A-F845-879F-60A9F64CAC13}"/>
              </a:ext>
            </a:extLst>
          </p:cNvPr>
          <p:cNvSpPr/>
          <p:nvPr/>
        </p:nvSpPr>
        <p:spPr>
          <a:xfrm>
            <a:off x="7406640" y="5120639"/>
            <a:ext cx="100584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12A3BABA-635E-CC43-94A0-E5B736F9E7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63039" y="365760"/>
            <a:ext cx="7061760" cy="52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FFC7941-F548-DF4E-9178-E2D30B0DFCA7}"/>
              </a:ext>
            </a:extLst>
          </p:cNvPr>
          <p:cNvSpPr/>
          <p:nvPr/>
        </p:nvSpPr>
        <p:spPr>
          <a:xfrm>
            <a:off x="1645920" y="45720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1FC534D-8F19-2F4E-8FD9-0EA366D97C39}"/>
              </a:ext>
            </a:extLst>
          </p:cNvPr>
          <p:cNvSpPr/>
          <p:nvPr/>
        </p:nvSpPr>
        <p:spPr>
          <a:xfrm>
            <a:off x="7315200" y="493776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C2DECE1D-DDE6-6C4D-828E-BDD220474C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5920" y="274320"/>
            <a:ext cx="6878880" cy="5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47C3B2E-60DA-B84C-9857-2E044CCB373A}"/>
              </a:ext>
            </a:extLst>
          </p:cNvPr>
          <p:cNvSpPr/>
          <p:nvPr/>
        </p:nvSpPr>
        <p:spPr>
          <a:xfrm>
            <a:off x="1920239" y="54864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0A21D99-9DA0-924A-A5C4-58C292F52D12}"/>
              </a:ext>
            </a:extLst>
          </p:cNvPr>
          <p:cNvSpPr/>
          <p:nvPr/>
        </p:nvSpPr>
        <p:spPr>
          <a:xfrm>
            <a:off x="7040880" y="4754879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57E4861E-49B6-C94C-81AF-048382C1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800" y="91440"/>
            <a:ext cx="6713640" cy="50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37D5D07-CFAE-0345-BE38-C10F8D6D23E4}"/>
              </a:ext>
            </a:extLst>
          </p:cNvPr>
          <p:cNvGrpSpPr/>
          <p:nvPr/>
        </p:nvGrpSpPr>
        <p:grpSpPr>
          <a:xfrm>
            <a:off x="2468880" y="1005840"/>
            <a:ext cx="1828080" cy="1856880"/>
            <a:chOff x="2468880" y="1005840"/>
            <a:chExt cx="1828080" cy="1856880"/>
          </a:xfrm>
        </p:grpSpPr>
        <p:sp>
          <p:nvSpPr>
            <p:cNvPr id="4" name="Straight Connector 3">
              <a:extLst>
                <a:ext uri="{FF2B5EF4-FFF2-40B4-BE49-F238E27FC236}">
                  <a16:creationId xmlns:a16="http://schemas.microsoft.com/office/drawing/2014/main" id="{2E430CDA-22E5-6544-B978-D9999E4B1D7D}"/>
                </a:ext>
              </a:extLst>
            </p:cNvPr>
            <p:cNvSpPr/>
            <p:nvPr/>
          </p:nvSpPr>
          <p:spPr>
            <a:xfrm flipV="1">
              <a:off x="2468880" y="1065600"/>
              <a:ext cx="1828080" cy="1737000"/>
            </a:xfrm>
            <a:prstGeom prst="line">
              <a:avLst/>
            </a:prstGeom>
            <a:noFill/>
            <a:ln w="146160">
              <a:solidFill>
                <a:srgbClr val="1C1C1C"/>
              </a:solidFill>
              <a:prstDash val="solid"/>
            </a:ln>
          </p:spPr>
          <p:txBody>
            <a:bodyPr wrap="none" lIns="163080" tIns="118080" rIns="163080" bIns="11808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endParaRPr>
            </a:p>
          </p:txBody>
        </p:sp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B3BFE7C2-E2BA-F249-890D-7B4BC92157CF}"/>
                </a:ext>
              </a:extLst>
            </p:cNvPr>
            <p:cNvSpPr/>
            <p:nvPr/>
          </p:nvSpPr>
          <p:spPr>
            <a:xfrm>
              <a:off x="2529719" y="1005840"/>
              <a:ext cx="1706401" cy="1856880"/>
            </a:xfrm>
            <a:prstGeom prst="line">
              <a:avLst/>
            </a:prstGeom>
            <a:noFill/>
            <a:ln w="146160">
              <a:solidFill>
                <a:srgbClr val="1C1C1C"/>
              </a:solidFill>
              <a:prstDash val="solid"/>
            </a:ln>
          </p:spPr>
          <p:txBody>
            <a:bodyPr wrap="none" lIns="163080" tIns="118080" rIns="163080" bIns="11808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56A38D-56E2-0541-9174-AB22DF23892F}"/>
              </a:ext>
            </a:extLst>
          </p:cNvPr>
          <p:cNvGrpSpPr/>
          <p:nvPr/>
        </p:nvGrpSpPr>
        <p:grpSpPr>
          <a:xfrm>
            <a:off x="5121360" y="608760"/>
            <a:ext cx="2559600" cy="2591640"/>
            <a:chOff x="5121360" y="608760"/>
            <a:chExt cx="2559600" cy="2591640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F2BC1633-B76B-C74D-8201-24ED344F3D55}"/>
                </a:ext>
              </a:extLst>
            </p:cNvPr>
            <p:cNvSpPr/>
            <p:nvPr/>
          </p:nvSpPr>
          <p:spPr>
            <a:xfrm flipV="1">
              <a:off x="5121360" y="670320"/>
              <a:ext cx="2559600" cy="2468520"/>
            </a:xfrm>
            <a:prstGeom prst="line">
              <a:avLst/>
            </a:prstGeom>
            <a:noFill/>
            <a:ln w="146160">
              <a:solidFill>
                <a:srgbClr val="1C1C1C"/>
              </a:solidFill>
              <a:prstDash val="solid"/>
            </a:ln>
          </p:spPr>
          <p:txBody>
            <a:bodyPr wrap="none" lIns="163080" tIns="118080" rIns="163080" bIns="11808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FC55D759-D0C5-A74E-BB86-2A5AF77DA292}"/>
                </a:ext>
              </a:extLst>
            </p:cNvPr>
            <p:cNvSpPr/>
            <p:nvPr/>
          </p:nvSpPr>
          <p:spPr>
            <a:xfrm>
              <a:off x="5183640" y="608760"/>
              <a:ext cx="2434680" cy="2591640"/>
            </a:xfrm>
            <a:prstGeom prst="line">
              <a:avLst/>
            </a:prstGeom>
            <a:noFill/>
            <a:ln w="146160">
              <a:solidFill>
                <a:srgbClr val="1C1C1C"/>
              </a:solidFill>
              <a:prstDash val="solid"/>
            </a:ln>
          </p:spPr>
          <p:txBody>
            <a:bodyPr wrap="none" lIns="163080" tIns="118080" rIns="163080" bIns="11808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5AA9BEC-CDB0-5742-9253-6703A731F1CA}"/>
              </a:ext>
            </a:extLst>
          </p:cNvPr>
          <p:cNvGrpSpPr/>
          <p:nvPr/>
        </p:nvGrpSpPr>
        <p:grpSpPr>
          <a:xfrm>
            <a:off x="2468880" y="3633480"/>
            <a:ext cx="3839400" cy="1494359"/>
            <a:chOff x="2468880" y="3633480"/>
            <a:chExt cx="3839400" cy="1494359"/>
          </a:xfrm>
        </p:grpSpPr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DDB94B76-4A57-DE4B-AFAA-2CFC216F8290}"/>
                </a:ext>
              </a:extLst>
            </p:cNvPr>
            <p:cNvSpPr/>
            <p:nvPr/>
          </p:nvSpPr>
          <p:spPr>
            <a:xfrm flipV="1">
              <a:off x="2468880" y="3669120"/>
              <a:ext cx="3839400" cy="1423440"/>
            </a:xfrm>
            <a:prstGeom prst="line">
              <a:avLst/>
            </a:prstGeom>
            <a:noFill/>
            <a:ln w="146160">
              <a:solidFill>
                <a:srgbClr val="1C1C1C"/>
              </a:solidFill>
              <a:prstDash val="solid"/>
            </a:ln>
          </p:spPr>
          <p:txBody>
            <a:bodyPr wrap="none" lIns="163080" tIns="118080" rIns="163080" bIns="11808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0468D06A-0664-F542-B6A2-91E392650DE2}"/>
                </a:ext>
              </a:extLst>
            </p:cNvPr>
            <p:cNvSpPr/>
            <p:nvPr/>
          </p:nvSpPr>
          <p:spPr>
            <a:xfrm>
              <a:off x="2562480" y="3633480"/>
              <a:ext cx="3652199" cy="1494359"/>
            </a:xfrm>
            <a:prstGeom prst="line">
              <a:avLst/>
            </a:prstGeom>
            <a:noFill/>
            <a:ln w="146160">
              <a:solidFill>
                <a:srgbClr val="1C1C1C"/>
              </a:solidFill>
              <a:prstDash val="solid"/>
            </a:ln>
          </p:spPr>
          <p:txBody>
            <a:bodyPr wrap="none" lIns="163080" tIns="118080" rIns="163080" bIns="11808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 Regular" pitchFamily="2"/>
                <a:cs typeface="Lohit Devanagari" pitchFamily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F4FCC997-B32B-D843-8284-952D73E614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59280" y="0"/>
            <a:ext cx="7557479" cy="56692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3D9C488-542F-2548-9950-77F3B3E142B3}"/>
              </a:ext>
            </a:extLst>
          </p:cNvPr>
          <p:cNvSpPr/>
          <p:nvPr/>
        </p:nvSpPr>
        <p:spPr>
          <a:xfrm>
            <a:off x="1554479" y="54864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6ECD491-BD8A-0646-8C29-5B5C43BB1203}"/>
              </a:ext>
            </a:extLst>
          </p:cNvPr>
          <p:cNvSpPr/>
          <p:nvPr/>
        </p:nvSpPr>
        <p:spPr>
          <a:xfrm>
            <a:off x="7498080" y="5029200"/>
            <a:ext cx="100584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323</Words>
  <Application>Microsoft Macintosh PowerPoint</Application>
  <PresentationFormat>Widescreen</PresentationFormat>
  <Paragraphs>104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DejaVu Sans</vt:lpstr>
      <vt:lpstr>Liberation Sans</vt:lpstr>
      <vt:lpstr>Liberation Serif</vt:lpstr>
      <vt:lpstr>Lohit Devanagari</vt:lpstr>
      <vt:lpstr>Noto Sans CJK SC Regular</vt:lpstr>
      <vt:lpstr>Arial</vt:lpstr>
      <vt:lpstr>Calibri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 Grossmann</cp:lastModifiedBy>
  <cp:revision>57</cp:revision>
  <dcterms:created xsi:type="dcterms:W3CDTF">2018-10-27T18:23:24Z</dcterms:created>
  <dcterms:modified xsi:type="dcterms:W3CDTF">2018-10-28T10:51:29Z</dcterms:modified>
</cp:coreProperties>
</file>